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
  </p:notesMasterIdLst>
  <p:sldIdLst>
    <p:sldId id="264"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79" autoAdjust="0"/>
    <p:restoredTop sz="86427" autoAdjust="0"/>
  </p:normalViewPr>
  <p:slideViewPr>
    <p:cSldViewPr snapToGrid="0">
      <p:cViewPr varScale="1">
        <p:scale>
          <a:sx n="59" d="100"/>
          <a:sy n="59" d="100"/>
        </p:scale>
        <p:origin x="43" y="144"/>
      </p:cViewPr>
      <p:guideLst/>
    </p:cSldViewPr>
  </p:slideViewPr>
  <p:outlineViewPr>
    <p:cViewPr>
      <p:scale>
        <a:sx n="33" d="100"/>
        <a:sy n="33" d="100"/>
      </p:scale>
      <p:origin x="0" y="0"/>
    </p:cViewPr>
  </p:outlineViewPr>
  <p:notesTextViewPr>
    <p:cViewPr>
      <p:scale>
        <a:sx n="1" d="1"/>
        <a:sy n="1" d="1"/>
      </p:scale>
      <p:origin x="0" y="-2618"/>
    </p:cViewPr>
  </p:notesTextViewPr>
  <p:notesViewPr>
    <p:cSldViewPr snapToGrid="0">
      <p:cViewPr varScale="1">
        <p:scale>
          <a:sx n="56" d="100"/>
          <a:sy n="56" d="100"/>
        </p:scale>
        <p:origin x="2342" y="17"/>
      </p:cViewPr>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DBBB84-BFD3-4B27-A464-B058458CEAF1}" type="datetimeFigureOut">
              <a:rPr lang="en-US" smtClean="0"/>
              <a:t>11/19/2019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E3B889-17B5-430C-B6B4-241AEFA91599}" type="slidenum">
              <a:rPr lang="en-US" smtClean="0"/>
              <a:t>‹#›</a:t>
            </a:fld>
            <a:endParaRPr lang="en-US"/>
          </a:p>
        </p:txBody>
      </p:sp>
    </p:spTree>
    <p:extLst>
      <p:ext uri="{BB962C8B-B14F-4D97-AF65-F5344CB8AC3E}">
        <p14:creationId xmlns:p14="http://schemas.microsoft.com/office/powerpoint/2010/main" val="2074073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90146" y="4330212"/>
            <a:ext cx="6277708" cy="4355002"/>
          </a:xfrm>
        </p:spPr>
        <p:txBody>
          <a:bodyPr/>
          <a:lstStyle/>
          <a:p>
            <a:r>
              <a:rPr lang="en-US" dirty="0"/>
              <a:t>"Assistive technology devices and services are essential for a student to receive Free Appropriate Public Education (FAPE) shall be made available" (</a:t>
            </a:r>
            <a:r>
              <a:rPr lang="en-US" dirty="0" err="1"/>
              <a:t>Edyburn</a:t>
            </a:r>
            <a:r>
              <a:rPr lang="en-US" dirty="0"/>
              <a:t>, 2009). The school staff are reluctant about technology assistance for daycares from the government, but the State is mandated to provide these devices to institutions to help these children. Daycares in my demographic have the ability to access assistive technology devices, which are used more often today than in the past. The intervention of the government to promote the education and functioning of disabled children. However, some AT devices are too expensive, and these institutions have turned to affordable and available solutions.</a:t>
            </a:r>
          </a:p>
          <a:p>
            <a:endParaRPr lang="en-US" dirty="0"/>
          </a:p>
          <a:p>
            <a:r>
              <a:rPr lang="en-US" dirty="0"/>
              <a:t>Children with disabilities experience significant obstacles in their day to day activities. Some have problems with mobility as they cannot move freely in their environment and therefore are dependent on the people around them. As a result, children with disability considers and needs technology to assist them in various ways. "Use of computers for communication and networking activities via the Internet can expand the learning environment beyond the walls of the classroom and allow students with disabilities, just like other students, to access and send information literally around the world," (</a:t>
            </a:r>
            <a:r>
              <a:rPr lang="en-US" dirty="0" err="1"/>
              <a:t>Hasselbring</a:t>
            </a:r>
            <a:r>
              <a:rPr lang="en-US" dirty="0"/>
              <a:t> &amp; Glaser, 2000).</a:t>
            </a:r>
          </a:p>
          <a:p>
            <a:endParaRPr lang="en-US" dirty="0"/>
          </a:p>
          <a:p>
            <a:r>
              <a:rPr lang="en-US" dirty="0"/>
              <a:t>Individuals who advocate for assistive technology in daycares for children with disabilities have faced many challenges, including insufficient support from the government. The provision of technological devices to disabled children is a duty mandated by law. However, the government has shown little or no concerns to fulfill its role to provide funds or devices. The advocates have also found it difficult to assess the AT equipment needed by an individual adequately. Crucial aspects of the children's ability may not receive the necessary attention at the assessment stage (Copley &amp; </a:t>
            </a:r>
            <a:r>
              <a:rPr lang="en-US" dirty="0" err="1"/>
              <a:t>Ziviani</a:t>
            </a:r>
            <a:r>
              <a:rPr lang="en-US" dirty="0"/>
              <a:t>, 2004). Some teachers are not qualified enough to handle and operate the AT devices, because of lack training. The high costs of AT devices and lack of support from the government makes it difficult for advocates to acquire these devices. Most daycares are unable to afford these devices Time is also a significant barrier to the advocates in their fight to install AT devices into these institutions. For instance, considerable time is required to train the staff members, acquire the equipment, and install it before the whole set can be operational.</a:t>
            </a:r>
          </a:p>
          <a:p>
            <a:endParaRPr lang="en-US" dirty="0"/>
          </a:p>
          <a:p>
            <a:r>
              <a:rPr lang="en-US" dirty="0"/>
              <a:t>References:</a:t>
            </a:r>
          </a:p>
          <a:p>
            <a:endParaRPr lang="en-US" dirty="0"/>
          </a:p>
          <a:p>
            <a:r>
              <a:rPr lang="en-US" dirty="0"/>
              <a:t>Copley, J., &amp; </a:t>
            </a:r>
            <a:r>
              <a:rPr lang="en-US" dirty="0" err="1"/>
              <a:t>Ziviani</a:t>
            </a:r>
            <a:r>
              <a:rPr lang="en-US" dirty="0"/>
              <a:t>, J. (2004). Barriers to the use of assistive technology for children with multiple disabilities. </a:t>
            </a:r>
            <a:r>
              <a:rPr lang="en-US" i="1" dirty="0"/>
              <a:t>Occupational Therapy International,</a:t>
            </a:r>
            <a:r>
              <a:rPr lang="en-US" dirty="0"/>
              <a:t> 11(4); 229-243 </a:t>
            </a:r>
          </a:p>
          <a:p>
            <a:endParaRPr lang="en-US" dirty="0"/>
          </a:p>
          <a:p>
            <a:r>
              <a:rPr lang="en-US" dirty="0" err="1"/>
              <a:t>Edyburn</a:t>
            </a:r>
            <a:r>
              <a:rPr lang="en-US" dirty="0"/>
              <a:t>, D.(2009). Assistive Technology Advocacy. </a:t>
            </a:r>
            <a:r>
              <a:rPr lang="en-US" i="1" dirty="0"/>
              <a:t>Special Education Technology Practice</a:t>
            </a:r>
            <a:r>
              <a:rPr lang="en-US" dirty="0"/>
              <a:t>, 11(2), 15- 17</a:t>
            </a:r>
          </a:p>
          <a:p>
            <a:endParaRPr lang="en-US" dirty="0"/>
          </a:p>
          <a:p>
            <a:r>
              <a:rPr lang="en-US" dirty="0" err="1"/>
              <a:t>Hasselbring</a:t>
            </a:r>
            <a:r>
              <a:rPr lang="en-US" dirty="0"/>
              <a:t>, T.S., &amp; Glaser, C.H.W. (2000). Use of Computer Technology to Help Students with Special Needs. </a:t>
            </a:r>
            <a:r>
              <a:rPr lang="en-US" i="1" dirty="0"/>
              <a:t>Future of Children</a:t>
            </a:r>
            <a:r>
              <a:rPr lang="en-US" dirty="0"/>
              <a:t>, 10(2); 102-122</a:t>
            </a:r>
          </a:p>
          <a:p>
            <a:r>
              <a:rPr lang="en-US" dirty="0"/>
              <a:t> </a:t>
            </a:r>
          </a:p>
          <a:p>
            <a:endParaRPr lang="en-US" dirty="0"/>
          </a:p>
        </p:txBody>
      </p:sp>
      <p:sp>
        <p:nvSpPr>
          <p:cNvPr id="4" name="Slide Number Placeholder 3"/>
          <p:cNvSpPr>
            <a:spLocks noGrp="1"/>
          </p:cNvSpPr>
          <p:nvPr>
            <p:ph type="sldNum" sz="quarter" idx="5"/>
          </p:nvPr>
        </p:nvSpPr>
        <p:spPr/>
        <p:txBody>
          <a:bodyPr/>
          <a:lstStyle/>
          <a:p>
            <a:fld id="{3BE3B889-17B5-430C-B6B4-241AEFA91599}" type="slidenum">
              <a:rPr lang="en-US" smtClean="0"/>
              <a:t>1</a:t>
            </a:fld>
            <a:endParaRPr lang="en-US"/>
          </a:p>
        </p:txBody>
      </p:sp>
    </p:spTree>
    <p:extLst>
      <p:ext uri="{BB962C8B-B14F-4D97-AF65-F5344CB8AC3E}">
        <p14:creationId xmlns:p14="http://schemas.microsoft.com/office/powerpoint/2010/main" val="6904481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11/19/2019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11/19/2019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11/19/2019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5F9E98A-4FF4-43D6-9C48-6DF0E7F2D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07A636-DC99-4588-80C4-9E069B97C3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cxnSp>
        <p:nvCxnSpPr>
          <p:cNvPr id="12" name="Straight Connector 11">
            <a:extLst>
              <a:ext uri="{FF2B5EF4-FFF2-40B4-BE49-F238E27FC236}">
                <a16:creationId xmlns:a16="http://schemas.microsoft.com/office/drawing/2014/main" id="{0F2BAA51-3181-4303-929A-FCD9C33F89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7685" y="1328764"/>
            <a:ext cx="0" cy="3466826"/>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4ED6A5F-3B06-48C5-850F-8045C4DF69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6" name="Straight Connector 15">
            <a:extLst>
              <a:ext uri="{FF2B5EF4-FFF2-40B4-BE49-F238E27FC236}">
                <a16:creationId xmlns:a16="http://schemas.microsoft.com/office/drawing/2014/main" id="{C9A60B9D-8DAC-4DA9-88DE-9911621A2B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714991BF-BE92-42C1-8189-0A32C60D4F77}"/>
              </a:ext>
            </a:extLst>
          </p:cNvPr>
          <p:cNvSpPr>
            <a:spLocks noGrp="1"/>
          </p:cNvSpPr>
          <p:nvPr>
            <p:ph type="ctrTitle"/>
          </p:nvPr>
        </p:nvSpPr>
        <p:spPr>
          <a:xfrm>
            <a:off x="55268" y="139425"/>
            <a:ext cx="7786874" cy="702650"/>
          </a:xfrm>
        </p:spPr>
        <p:txBody>
          <a:bodyPr vert="horz" lIns="91440" tIns="45720" rIns="91440" bIns="0" rtlCol="0" anchor="b">
            <a:noAutofit/>
          </a:bodyPr>
          <a:lstStyle/>
          <a:p>
            <a:pPr algn="ctr"/>
            <a:r>
              <a:rPr lang="en-US" sz="4400" b="1" dirty="0"/>
              <a:t>ASSISTIVE TECHNOLOGY</a:t>
            </a:r>
            <a:endParaRPr lang="en-US" sz="4000" b="0" i="0" kern="1200" cap="all" dirty="0">
              <a:solidFill>
                <a:schemeClr val="tx1"/>
              </a:solidFill>
              <a:effectLst/>
              <a:latin typeface="+mj-lt"/>
              <a:ea typeface="+mj-ea"/>
              <a:cs typeface="+mj-cs"/>
            </a:endParaRPr>
          </a:p>
        </p:txBody>
      </p:sp>
      <p:sp>
        <p:nvSpPr>
          <p:cNvPr id="2" name="Rectangle 1">
            <a:extLst>
              <a:ext uri="{FF2B5EF4-FFF2-40B4-BE49-F238E27FC236}">
                <a16:creationId xmlns:a16="http://schemas.microsoft.com/office/drawing/2014/main" id="{7BFE4C05-CF99-4881-81CD-5066C86DEE48}"/>
              </a:ext>
            </a:extLst>
          </p:cNvPr>
          <p:cNvSpPr/>
          <p:nvPr/>
        </p:nvSpPr>
        <p:spPr>
          <a:xfrm>
            <a:off x="8506738" y="1328764"/>
            <a:ext cx="3305907" cy="3847207"/>
          </a:xfrm>
          <a:prstGeom prst="rect">
            <a:avLst/>
          </a:prstGeom>
        </p:spPr>
        <p:txBody>
          <a:bodyPr wrap="square">
            <a:spAutoFit/>
          </a:bodyPr>
          <a:lstStyle/>
          <a:p>
            <a:r>
              <a:rPr lang="en-US" sz="2800" b="1" u="sng" dirty="0"/>
              <a:t>Use of  Technology</a:t>
            </a:r>
          </a:p>
          <a:p>
            <a:endParaRPr lang="en-US" sz="2400" dirty="0"/>
          </a:p>
          <a:p>
            <a:pPr marL="342900" indent="-342900">
              <a:buFont typeface="Arial" panose="020B0604020202020204" pitchFamily="34" charset="0"/>
              <a:buChar char="•"/>
            </a:pPr>
            <a:r>
              <a:rPr lang="en-US" sz="2400" dirty="0"/>
              <a:t>Communication</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Learn Tool for Children</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Entertainment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Access Information</a:t>
            </a:r>
            <a:endParaRPr lang="en-US" dirty="0"/>
          </a:p>
        </p:txBody>
      </p:sp>
      <p:sp>
        <p:nvSpPr>
          <p:cNvPr id="3" name="Rectangle 2">
            <a:extLst>
              <a:ext uri="{FF2B5EF4-FFF2-40B4-BE49-F238E27FC236}">
                <a16:creationId xmlns:a16="http://schemas.microsoft.com/office/drawing/2014/main" id="{BB7C265D-2A40-4515-AD5F-A0350391DAEF}"/>
              </a:ext>
            </a:extLst>
          </p:cNvPr>
          <p:cNvSpPr/>
          <p:nvPr/>
        </p:nvSpPr>
        <p:spPr>
          <a:xfrm>
            <a:off x="576996" y="1328764"/>
            <a:ext cx="6216534" cy="4832092"/>
          </a:xfrm>
          <a:prstGeom prst="rect">
            <a:avLst/>
          </a:prstGeom>
        </p:spPr>
        <p:txBody>
          <a:bodyPr wrap="square">
            <a:spAutoFit/>
          </a:bodyPr>
          <a:lstStyle/>
          <a:p>
            <a:r>
              <a:rPr lang="en-US" sz="2400" b="1" u="sng" dirty="0"/>
              <a:t>Challenges by Technology Advocates</a:t>
            </a:r>
          </a:p>
          <a:p>
            <a:endParaRPr lang="en-US" sz="2400" dirty="0"/>
          </a:p>
          <a:p>
            <a:pPr marL="342900" indent="-342900">
              <a:buFont typeface="Arial" panose="020B0604020202020204" pitchFamily="34" charset="0"/>
              <a:buChar char="•"/>
            </a:pPr>
            <a:r>
              <a:rPr lang="en-US" sz="2000" dirty="0"/>
              <a:t>Insufficient government support</a:t>
            </a:r>
          </a:p>
          <a:p>
            <a:endParaRPr lang="en-US" sz="2000" dirty="0"/>
          </a:p>
          <a:p>
            <a:pPr marL="342900" indent="-342900">
              <a:buFont typeface="Arial" panose="020B0604020202020204" pitchFamily="34" charset="0"/>
              <a:buChar char="•"/>
            </a:pPr>
            <a:r>
              <a:rPr lang="en-US" sz="2000" dirty="0"/>
              <a:t>Assessment difficulties</a:t>
            </a:r>
          </a:p>
          <a:p>
            <a:endParaRPr lang="en-US" sz="2000" dirty="0"/>
          </a:p>
          <a:p>
            <a:pPr marL="342900" indent="-342900">
              <a:buFont typeface="Arial" panose="020B0604020202020204" pitchFamily="34" charset="0"/>
              <a:buChar char="•"/>
            </a:pPr>
            <a:r>
              <a:rPr lang="en-US" sz="2000" dirty="0"/>
              <a:t>Inadequately Trained Teachers</a:t>
            </a:r>
          </a:p>
          <a:p>
            <a:endParaRPr lang="en-US" sz="2000" dirty="0"/>
          </a:p>
          <a:p>
            <a:pPr marL="342900" indent="-342900">
              <a:buFont typeface="Arial" panose="020B0604020202020204" pitchFamily="34" charset="0"/>
              <a:buChar char="•"/>
            </a:pPr>
            <a:r>
              <a:rPr lang="en-US" sz="2000" dirty="0"/>
              <a:t>Inexperienced technology advocates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Insufficient funds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Cost of the Devices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Time constraints</a:t>
            </a:r>
            <a:endParaRPr lang="en-US" sz="1600" dirty="0"/>
          </a:p>
        </p:txBody>
      </p:sp>
    </p:spTree>
    <p:extLst>
      <p:ext uri="{BB962C8B-B14F-4D97-AF65-F5344CB8AC3E}">
        <p14:creationId xmlns:p14="http://schemas.microsoft.com/office/powerpoint/2010/main" val="326991061"/>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TotalTime>
  <Words>549</Words>
  <Application>Microsoft Office PowerPoint</Application>
  <PresentationFormat>Widescreen</PresentationFormat>
  <Paragraphs>40</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Gill Sans MT</vt:lpstr>
      <vt:lpstr>Gallery</vt:lpstr>
      <vt:lpstr>ASSISTIVE TECHNOLOGY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care centers &amp; ada</dc:title>
  <dc:creator>Rita Patikas-Hunter</dc:creator>
  <cp:lastModifiedBy>Rita Patikas-Hunter</cp:lastModifiedBy>
  <cp:revision>13</cp:revision>
  <dcterms:created xsi:type="dcterms:W3CDTF">2019-10-23T04:27:41Z</dcterms:created>
  <dcterms:modified xsi:type="dcterms:W3CDTF">2019-11-20T05:24:13Z</dcterms:modified>
</cp:coreProperties>
</file>